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66" r:id="rId12"/>
    <p:sldId id="271" r:id="rId13"/>
    <p:sldId id="272" r:id="rId14"/>
    <p:sldId id="273" r:id="rId15"/>
    <p:sldId id="267" r:id="rId16"/>
    <p:sldId id="275" r:id="rId17"/>
    <p:sldId id="274" r:id="rId18"/>
    <p:sldId id="268" r:id="rId19"/>
    <p:sldId id="276" r:id="rId20"/>
    <p:sldId id="269" r:id="rId21"/>
    <p:sldId id="277" r:id="rId22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69066"/>
  </p:normalViewPr>
  <p:slideViewPr>
    <p:cSldViewPr snapToGrid="0">
      <p:cViewPr>
        <p:scale>
          <a:sx n="64" d="100"/>
          <a:sy n="64" d="100"/>
        </p:scale>
        <p:origin x="108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E257F-270F-1C4B-A94B-4D032F2C7F4D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AF5F5-A59A-174A-A3C7-213B9B53E1BD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4817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41 missing values for normaliz losses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91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The model that presented the best results was the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LinearRegression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with outlier removal and feature selection/engineering reaching a RMSE for the test set of 720, meaning that on average the prediction has an error of 720 euros. The obtained explained variance was 0.99 (1 means a perfect fit), which measures the proportion of the variance in the target variable that is explained by the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Tabular data, been working with images</a:t>
            </a:r>
          </a:p>
          <a:p>
            <a:endParaRPr lang="en-PT" dirty="0"/>
          </a:p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23655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The model that presented the best results was the </a:t>
            </a:r>
            <a:r>
              <a:rPr lang="en-GB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LinearRegression</a:t>
            </a: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with outlier removal and feature selection/engineering reaching a RMSE for the test set of 720, meaning that on average the prediction has an error of 720 euros. The obtained explained variance was 0.99 (1 means a perfect fit), which measures the proportion of the variance in the target variable that is explained by the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Tabular data, been working with images</a:t>
            </a:r>
          </a:p>
          <a:p>
            <a:endParaRPr lang="en-PT" dirty="0"/>
          </a:p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2755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08685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28170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 hot encoding and 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idi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20898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 hot encoding and 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idi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50741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(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low correlation with the price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).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9152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76276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42419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AF5F5-A59A-174A-A3C7-213B9B53E1BD}" type="slidenum">
              <a:rPr lang="en-PT" smtClean="0"/>
              <a:t>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936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C08B-54D4-6075-540B-D3F202782C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C0804-A326-3E1B-BD21-422381BEA9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6871B-37B1-5D98-F224-6AB4AB73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E0AD5-4F03-8738-9492-1A9EA493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6E8B-21F1-FB77-D484-EED34787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4236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7BBD-D95B-BF64-0AF0-B0E3C44A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7C638-EF7E-F73F-BFB6-992C7086F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5CE4-0F73-510D-CF3A-D8F5DD10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04E9F-C70C-E9B8-D98B-09469294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215F2-09C7-B774-9CCA-7967359D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78918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4C706-3657-5CDC-4B2A-473087B1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B9B8D-ED53-7D65-D842-00ED4873E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BE040-7C29-2A7B-2541-FEDDDDF3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02284-82E9-DEE5-CE54-17DC35C0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C283-13E6-11B6-B5CB-CE48C344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4309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6767-2BAE-6747-E177-D5980654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9ED6F-E5E4-8AC9-C7B3-F228B2702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73A14-3942-55A1-5E27-86DCC850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D3663-F033-CA3D-54F8-C8E4EDE7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4DE11-F4DE-3272-E9BB-0A173E77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5462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65A9-0BED-175B-528D-3689525B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67408-4B8A-73D6-4F09-54AE95884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33BDD-EE04-DD2B-8980-5100DBE0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D7946-39A1-331A-570E-9D60AFF6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544F-DEC7-D691-996D-D861F501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1379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3819-EA96-1B27-3CCB-7BE583A6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63B90-2883-97F2-95F5-D7B74218D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ABDDF-CCE2-6639-EB13-7165376FA9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BA054-EFBE-EBB2-3A8C-BF2EC20A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580EE-67B1-5202-EE68-5D9373FC2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75D77-1BC9-D001-5D2C-F0CB05249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7141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5FB1-BC9A-9B22-5BF4-293C3020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C1D6-CC64-0B57-2A47-19B6AE6E3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87D2AE-A151-A49E-07E2-60B9F1521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A45BE-AC90-3DD7-01AE-08EBEE50F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EB6FA-DB32-D0F5-94EB-CD1D7D041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D498E-A635-8CB0-C9FD-DB44E2C9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8004B9-1E81-3F1C-9234-5A6DFBF0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827B62-E6EF-0852-68DB-E3262EE4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3758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BC0C-E982-C04C-4DAC-024CF031F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D8BF7-EE91-513C-B8F1-EB19B7DF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7E505-950E-4A2F-95CD-8B3FB494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888B7-CCE2-A0BC-12BC-84BB116D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766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CD0D5-9996-239A-33D3-E2CD3849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ADE4A-74BD-A297-DF9E-8B47546F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56535-CB32-751E-0122-5AD30D4A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285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8E4B0-F54D-9248-A00C-E94A84F3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F83A8-2D36-552F-A792-6440F021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E5877-6C20-3114-F739-B6A6A6202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E57B1-9C03-F84E-84BC-22A7CD8C0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FB04D-80DA-C7EA-D541-0A62CF1B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68233-DD76-1FA1-5B1B-F3FAA78F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1736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8AC3-3792-C9FB-588A-D36D499D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043AC-CEB2-C9C8-B668-236F9A9D8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FC854-573C-FBF8-5372-49DF0FEE0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00868-F304-BE77-9978-874CA24A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AB582-7F5C-31AA-98B4-BD441A41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A9BC0-EF11-417E-E778-DEAAA8E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09975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E7EBB-C5AA-6CF7-01A5-521E9270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90BE-5A84-0977-7A14-61BB835AA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BB678-39B9-30B6-313A-F2E344A20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2EB68-3F52-E94B-AAF4-B724CF4A42C7}" type="datetimeFigureOut">
              <a:rPr lang="en-PT" smtClean="0"/>
              <a:t>31/10/2023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19878-70D3-B662-5DDD-1FE28E372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6E2F2-5B8E-F243-54B2-AFB10EEFF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25EB7-B266-184B-BCFA-6C6C560A6E80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608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Cars Dataset">
            <a:extLst>
              <a:ext uri="{FF2B5EF4-FFF2-40B4-BE49-F238E27FC236}">
                <a16:creationId xmlns:a16="http://schemas.microsoft.com/office/drawing/2014/main" id="{AC810BB5-5BB4-CDFC-E719-B53B32408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r="488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F996F9-B81B-82EF-B61B-B1B1795C5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chemeClr val="bg1"/>
                </a:solidFill>
              </a:rPr>
              <a:t>Bosch Assessment</a:t>
            </a:r>
            <a:br>
              <a:rPr lang="en-GB" sz="6600">
                <a:solidFill>
                  <a:schemeClr val="bg1"/>
                </a:solidFill>
              </a:rPr>
            </a:br>
            <a:r>
              <a:rPr lang="en-GB" sz="6600">
                <a:solidFill>
                  <a:schemeClr val="bg1"/>
                </a:solidFill>
              </a:rPr>
              <a:t>Data Scientist</a:t>
            </a:r>
            <a:endParaRPr lang="en-PT" sz="6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4AF9C0-4EDC-C258-42AC-8E26178FA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PT">
                <a:solidFill>
                  <a:schemeClr val="bg1"/>
                </a:solidFill>
              </a:rPr>
              <a:t>Ana Nunes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74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One hot encoded variables with two classes, one can be removed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; 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Comb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ined ‘make’ by price range;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E54154-133D-D6FA-F00A-ECAA4573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20" y="3429000"/>
            <a:ext cx="3552273" cy="2360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397AC-56E2-9EC0-5584-2384FD51E5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653" y="3411395"/>
            <a:ext cx="3439129" cy="2371860"/>
          </a:xfrm>
          <a:prstGeom prst="rect">
            <a:avLst/>
          </a:prstGeom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3AD01749-E5BF-2C8B-A880-7F75CA4DCC8A}"/>
              </a:ext>
            </a:extLst>
          </p:cNvPr>
          <p:cNvSpPr/>
          <p:nvPr/>
        </p:nvSpPr>
        <p:spPr>
          <a:xfrm>
            <a:off x="7595748" y="3522699"/>
            <a:ext cx="748145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0" name="Doughnut 9">
            <a:extLst>
              <a:ext uri="{FF2B5EF4-FFF2-40B4-BE49-F238E27FC236}">
                <a16:creationId xmlns:a16="http://schemas.microsoft.com/office/drawing/2014/main" id="{33A85164-B994-F5A5-5530-732549C2F0E1}"/>
              </a:ext>
            </a:extLst>
          </p:cNvPr>
          <p:cNvSpPr/>
          <p:nvPr/>
        </p:nvSpPr>
        <p:spPr>
          <a:xfrm>
            <a:off x="7683047" y="5260976"/>
            <a:ext cx="748145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1" name="Doughnut 10">
            <a:extLst>
              <a:ext uri="{FF2B5EF4-FFF2-40B4-BE49-F238E27FC236}">
                <a16:creationId xmlns:a16="http://schemas.microsoft.com/office/drawing/2014/main" id="{F024A5CE-64E9-0AE8-547C-DB26A1624022}"/>
              </a:ext>
            </a:extLst>
          </p:cNvPr>
          <p:cNvSpPr/>
          <p:nvPr/>
        </p:nvSpPr>
        <p:spPr>
          <a:xfrm>
            <a:off x="8136076" y="4029725"/>
            <a:ext cx="1094508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2" name="Doughnut 11">
            <a:extLst>
              <a:ext uri="{FF2B5EF4-FFF2-40B4-BE49-F238E27FC236}">
                <a16:creationId xmlns:a16="http://schemas.microsoft.com/office/drawing/2014/main" id="{EDE11DDC-DA6C-16E8-28A0-7B6F171BF0EA}"/>
              </a:ext>
            </a:extLst>
          </p:cNvPr>
          <p:cNvSpPr/>
          <p:nvPr/>
        </p:nvSpPr>
        <p:spPr>
          <a:xfrm>
            <a:off x="8343892" y="4561467"/>
            <a:ext cx="1385455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3" name="Doughnut 12">
            <a:extLst>
              <a:ext uri="{FF2B5EF4-FFF2-40B4-BE49-F238E27FC236}">
                <a16:creationId xmlns:a16="http://schemas.microsoft.com/office/drawing/2014/main" id="{75E6A814-BBF0-C218-8DAF-B5D0BC75158D}"/>
              </a:ext>
            </a:extLst>
          </p:cNvPr>
          <p:cNvSpPr/>
          <p:nvPr/>
        </p:nvSpPr>
        <p:spPr>
          <a:xfrm>
            <a:off x="7780476" y="5171563"/>
            <a:ext cx="1741056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4" name="Doughnut 13">
            <a:extLst>
              <a:ext uri="{FF2B5EF4-FFF2-40B4-BE49-F238E27FC236}">
                <a16:creationId xmlns:a16="http://schemas.microsoft.com/office/drawing/2014/main" id="{353AB647-54F2-C979-4C68-99D8F473A7AB}"/>
              </a:ext>
            </a:extLst>
          </p:cNvPr>
          <p:cNvSpPr/>
          <p:nvPr/>
        </p:nvSpPr>
        <p:spPr>
          <a:xfrm>
            <a:off x="8787238" y="4713867"/>
            <a:ext cx="360219" cy="136928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5" name="Doughnut 14">
            <a:extLst>
              <a:ext uri="{FF2B5EF4-FFF2-40B4-BE49-F238E27FC236}">
                <a16:creationId xmlns:a16="http://schemas.microsoft.com/office/drawing/2014/main" id="{15BA51A1-BFAE-2ECC-29D1-68D7ACEFAF9B}"/>
              </a:ext>
            </a:extLst>
          </p:cNvPr>
          <p:cNvSpPr/>
          <p:nvPr/>
        </p:nvSpPr>
        <p:spPr>
          <a:xfrm>
            <a:off x="7683047" y="5357300"/>
            <a:ext cx="291392" cy="101600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6" name="Doughnut 15">
            <a:extLst>
              <a:ext uri="{FF2B5EF4-FFF2-40B4-BE49-F238E27FC236}">
                <a16:creationId xmlns:a16="http://schemas.microsoft.com/office/drawing/2014/main" id="{2B9CD214-69DC-C0C9-23E0-407C390555DA}"/>
              </a:ext>
            </a:extLst>
          </p:cNvPr>
          <p:cNvSpPr/>
          <p:nvPr/>
        </p:nvSpPr>
        <p:spPr>
          <a:xfrm>
            <a:off x="7824124" y="4481506"/>
            <a:ext cx="150315" cy="98433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7" name="Doughnut 16">
            <a:extLst>
              <a:ext uri="{FF2B5EF4-FFF2-40B4-BE49-F238E27FC236}">
                <a16:creationId xmlns:a16="http://schemas.microsoft.com/office/drawing/2014/main" id="{8B5016C3-3081-CB75-06BA-6F4C4AE654D6}"/>
              </a:ext>
            </a:extLst>
          </p:cNvPr>
          <p:cNvSpPr/>
          <p:nvPr/>
        </p:nvSpPr>
        <p:spPr>
          <a:xfrm>
            <a:off x="7531094" y="3876528"/>
            <a:ext cx="595746" cy="88549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69F31CE8-36BA-B89C-E526-0FDC3CA3C238}"/>
              </a:ext>
            </a:extLst>
          </p:cNvPr>
          <p:cNvSpPr/>
          <p:nvPr/>
        </p:nvSpPr>
        <p:spPr>
          <a:xfrm>
            <a:off x="7531094" y="4217032"/>
            <a:ext cx="595746" cy="88549"/>
          </a:xfrm>
          <a:prstGeom prst="donut">
            <a:avLst>
              <a:gd name="adj" fmla="val 0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793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Feature Engineering and Selection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5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Feature Selection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Based on the EDA, the following features were removed: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Numerical: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symboling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num_doors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compression_ratio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peak_rpm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’.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Categorical: 'fuel_type_gas’,'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aspiration_std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engine_location_front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’.</a:t>
            </a:r>
          </a:p>
          <a:p>
            <a:pPr lvl="1"/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 a later stage a model will be tested with only visual selected features, namely, by analysis of the scatter points of relationship with the price. Resulting on the selection of the following features: 'length', 'width',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curb_weight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num_cylinders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engine_size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'horsepower',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city_mpg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highway_mpg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’.</a:t>
            </a:r>
          </a:p>
          <a:p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38112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Feature Engineering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Numerical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ngi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ne Power = Engine Size * Horsepower;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MPG = (City MPG + Highway MPG) / 2;</a:t>
            </a:r>
          </a:p>
          <a:p>
            <a:pPr lvl="1"/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Group ‘make’ by price range;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Principal Component Analysis (PCA)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Selection of 40 components;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7EB34-E379-12AB-CC58-1E8B1C15E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103" y="2584396"/>
            <a:ext cx="4185697" cy="28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81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Features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Final feature selection: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Numerical: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wheel_base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'length', 'width', 'height',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curb_weight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num_cylinders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'bore', 'stroke', '</a:t>
            </a:r>
            <a:r>
              <a:rPr lang="en-GB" dirty="0" err="1">
                <a:solidFill>
                  <a:srgbClr val="E6EDF3"/>
                </a:solidFill>
                <a:latin typeface="-apple-system"/>
              </a:rPr>
              <a:t>engine_power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', 'mpg’;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Categorical: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fuel_type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'aspiration',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body_style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drive_wheels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engine_location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engine_type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fuel_system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make_luxury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make_slightly_expensive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make_expensive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', '</a:t>
            </a:r>
            <a:r>
              <a:rPr lang="en-GB" b="0" i="0" dirty="0" err="1">
                <a:solidFill>
                  <a:srgbClr val="E6EDF3"/>
                </a:solidFill>
                <a:effectLst/>
                <a:latin typeface="-apple-system"/>
              </a:rPr>
              <a:t>make_less_expensive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’;</a:t>
            </a:r>
          </a:p>
          <a:p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1406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532" y="2766218"/>
            <a:ext cx="59909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374071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Model Selection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38F3855E-55CF-0A6E-B447-D2A82B58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91" y="4244167"/>
            <a:ext cx="2108201" cy="769343"/>
          </a:xfrm>
          <a:prstGeom prst="rect">
            <a:avLst/>
          </a:prstGeom>
        </p:spPr>
      </p:pic>
      <p:pic>
        <p:nvPicPr>
          <p:cNvPr id="8" name="Picture 7" descr="A close-up of a grid&#10;&#10;Description automatically generated">
            <a:extLst>
              <a:ext uri="{FF2B5EF4-FFF2-40B4-BE49-F238E27FC236}">
                <a16:creationId xmlns:a16="http://schemas.microsoft.com/office/drawing/2014/main" id="{941ED77A-C4A7-0C64-D50D-847394B79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316" y="4230148"/>
            <a:ext cx="1742388" cy="878836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46124CC-2A97-2893-5643-D45879520A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584" y="4243672"/>
            <a:ext cx="1302956" cy="740316"/>
          </a:xfrm>
          <a:prstGeom prst="rect">
            <a:avLst/>
          </a:prstGeom>
        </p:spPr>
      </p:pic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215F10AD-BAA4-FFD7-18C7-FAC623715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0156" y="4258791"/>
            <a:ext cx="2678036" cy="821549"/>
          </a:xfrm>
          <a:prstGeom prst="rect">
            <a:avLst/>
          </a:prstGeom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0C343F9A-5AC3-C81A-9107-2D9AD7283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4118" y="5281389"/>
            <a:ext cx="2529416" cy="778281"/>
          </a:xfrm>
          <a:prstGeom prst="rect">
            <a:avLst/>
          </a:prstGeom>
        </p:spPr>
      </p:pic>
      <p:pic>
        <p:nvPicPr>
          <p:cNvPr id="16" name="Picture 15" descr="A close-up of a sign&#10;&#10;Description automatically generated">
            <a:extLst>
              <a:ext uri="{FF2B5EF4-FFF2-40B4-BE49-F238E27FC236}">
                <a16:creationId xmlns:a16="http://schemas.microsoft.com/office/drawing/2014/main" id="{98BBDF6F-6C53-6ECC-69F2-F97588E829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6052" y="5302133"/>
            <a:ext cx="1111532" cy="7152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E66ACF-ED11-7CCD-BCE9-C8F71D88AB5B}"/>
              </a:ext>
            </a:extLst>
          </p:cNvPr>
          <p:cNvSpPr txBox="1">
            <a:spLocks/>
          </p:cNvSpPr>
          <p:nvPr/>
        </p:nvSpPr>
        <p:spPr>
          <a:xfrm>
            <a:off x="597708" y="151741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dirty="0">
                <a:solidFill>
                  <a:srgbClr val="D4D4D4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Starting with a Linear Regression model due to its simplicity and gradually progress to more complex models; </a:t>
            </a:r>
          </a:p>
          <a:p>
            <a:r>
              <a:rPr lang="en-GB" dirty="0">
                <a:solidFill>
                  <a:srgbClr val="D4D4D4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Retrain </a:t>
            </a:r>
            <a:r>
              <a:rPr lang="en-GB" b="0" dirty="0">
                <a:solidFill>
                  <a:srgbClr val="D4D4D4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and assess the results for the model after each decision that was taken in the previous sections, starting with a model with all the features (benchmark);</a:t>
            </a:r>
            <a:endParaRPr lang="en-GB" dirty="0">
              <a:solidFill>
                <a:srgbClr val="D4D4D4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Use of a grid search with cross validation to tune any hyperparameter.</a:t>
            </a:r>
          </a:p>
        </p:txBody>
      </p:sp>
      <p:pic>
        <p:nvPicPr>
          <p:cNvPr id="18" name="Picture 17" descr="A close-up of a text&#10;&#10;Description automatically generated">
            <a:extLst>
              <a:ext uri="{FF2B5EF4-FFF2-40B4-BE49-F238E27FC236}">
                <a16:creationId xmlns:a16="http://schemas.microsoft.com/office/drawing/2014/main" id="{E66CC708-B2A7-02E3-2E63-D2BA6476F9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3476" y="5292624"/>
            <a:ext cx="2679700" cy="7558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09204D-F954-5C47-0528-0290C1D1F51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>
              <a:solidFill>
                <a:srgbClr val="E6EDF3"/>
              </a:solidFill>
              <a:latin typeface="-apple-system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5F6004-9A3A-FBF0-5FCA-51FACB5B2104}"/>
              </a:ext>
            </a:extLst>
          </p:cNvPr>
          <p:cNvCxnSpPr>
            <a:cxnSpLocks/>
          </p:cNvCxnSpPr>
          <p:nvPr/>
        </p:nvCxnSpPr>
        <p:spPr>
          <a:xfrm>
            <a:off x="3029552" y="4636342"/>
            <a:ext cx="50152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82D587-BACB-4316-30BE-1ADBB1D05544}"/>
              </a:ext>
            </a:extLst>
          </p:cNvPr>
          <p:cNvCxnSpPr>
            <a:cxnSpLocks/>
          </p:cNvCxnSpPr>
          <p:nvPr/>
        </p:nvCxnSpPr>
        <p:spPr>
          <a:xfrm>
            <a:off x="5441844" y="4636342"/>
            <a:ext cx="47754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727606-D7B6-D668-4FFF-7E36468BEEEA}"/>
              </a:ext>
            </a:extLst>
          </p:cNvPr>
          <p:cNvCxnSpPr>
            <a:cxnSpLocks/>
          </p:cNvCxnSpPr>
          <p:nvPr/>
        </p:nvCxnSpPr>
        <p:spPr>
          <a:xfrm>
            <a:off x="7362334" y="4613830"/>
            <a:ext cx="4678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C2DD8E-5345-9EA6-72DE-DE92E1AF9D92}"/>
              </a:ext>
            </a:extLst>
          </p:cNvPr>
          <p:cNvCxnSpPr>
            <a:cxnSpLocks/>
          </p:cNvCxnSpPr>
          <p:nvPr/>
        </p:nvCxnSpPr>
        <p:spPr>
          <a:xfrm flipH="1">
            <a:off x="6096000" y="5670529"/>
            <a:ext cx="4556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280FDA-F183-9DE9-3DD6-D742B2935010}"/>
              </a:ext>
            </a:extLst>
          </p:cNvPr>
          <p:cNvCxnSpPr>
            <a:cxnSpLocks/>
          </p:cNvCxnSpPr>
          <p:nvPr/>
        </p:nvCxnSpPr>
        <p:spPr>
          <a:xfrm flipH="1">
            <a:off x="4336330" y="5670529"/>
            <a:ext cx="39592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1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Hyperparameter tuning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38F3855E-55CF-0A6E-B447-D2A82B58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17" y="1825625"/>
            <a:ext cx="2679700" cy="977900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646124CC-2A97-2893-5643-D45879520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819" y="1819275"/>
            <a:ext cx="1676400" cy="952500"/>
          </a:xfrm>
          <a:prstGeom prst="rect">
            <a:avLst/>
          </a:prstGeom>
        </p:spPr>
      </p:pic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215F10AD-BAA4-FFD7-18C7-FAC623715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5783" y="1810843"/>
            <a:ext cx="3187700" cy="977900"/>
          </a:xfrm>
          <a:prstGeom prst="rect">
            <a:avLst/>
          </a:prstGeom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0C343F9A-5AC3-C81A-9107-2D9AD7283F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811641"/>
            <a:ext cx="3136900" cy="965200"/>
          </a:xfrm>
          <a:prstGeom prst="rect">
            <a:avLst/>
          </a:prstGeom>
        </p:spPr>
      </p:pic>
      <p:pic>
        <p:nvPicPr>
          <p:cNvPr id="16" name="Picture 15" descr="A close-up of a sign&#10;&#10;Description automatically generated">
            <a:extLst>
              <a:ext uri="{FF2B5EF4-FFF2-40B4-BE49-F238E27FC236}">
                <a16:creationId xmlns:a16="http://schemas.microsoft.com/office/drawing/2014/main" id="{98BBDF6F-6C53-6ECC-69F2-F97588E82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5750" y="3824341"/>
            <a:ext cx="1460500" cy="939800"/>
          </a:xfrm>
          <a:prstGeom prst="rect">
            <a:avLst/>
          </a:prstGeom>
        </p:spPr>
      </p:pic>
      <p:pic>
        <p:nvPicPr>
          <p:cNvPr id="18" name="Picture 17" descr="A close-up of a text&#10;&#10;Description automatically generated">
            <a:extLst>
              <a:ext uri="{FF2B5EF4-FFF2-40B4-BE49-F238E27FC236}">
                <a16:creationId xmlns:a16="http://schemas.microsoft.com/office/drawing/2014/main" id="{E66CC708-B2A7-02E3-2E63-D2BA6476F9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383" y="3817324"/>
            <a:ext cx="3467100" cy="977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759A54-6B3E-85CC-FF63-B6D79173C85C}"/>
              </a:ext>
            </a:extLst>
          </p:cNvPr>
          <p:cNvSpPr txBox="1"/>
          <p:nvPr/>
        </p:nvSpPr>
        <p:spPr>
          <a:xfrm>
            <a:off x="1476070" y="2832739"/>
            <a:ext cx="140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fit_intercept</a:t>
            </a:r>
            <a:endParaRPr lang="en-GB" dirty="0"/>
          </a:p>
          <a:p>
            <a:endParaRPr lang="en-PT" dirty="0"/>
          </a:p>
        </p:txBody>
      </p:sp>
      <p:pic>
        <p:nvPicPr>
          <p:cNvPr id="20" name="Picture 19" descr="A close-up of a grid&#10;&#10;Description automatically generated">
            <a:extLst>
              <a:ext uri="{FF2B5EF4-FFF2-40B4-BE49-F238E27FC236}">
                <a16:creationId xmlns:a16="http://schemas.microsoft.com/office/drawing/2014/main" id="{A4F8CBB6-E0E2-0658-8710-4809F7037C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7429" y="1819275"/>
            <a:ext cx="2065522" cy="10418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1B80F6-E93E-DCB5-0D7D-5AC0DC92FC25}"/>
              </a:ext>
            </a:extLst>
          </p:cNvPr>
          <p:cNvSpPr txBox="1"/>
          <p:nvPr/>
        </p:nvSpPr>
        <p:spPr>
          <a:xfrm>
            <a:off x="3773771" y="2832739"/>
            <a:ext cx="233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n_features_to_select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5A4CF2-DD3D-9F4E-661A-BE5843925DE2}"/>
              </a:ext>
            </a:extLst>
          </p:cNvPr>
          <p:cNvSpPr txBox="1"/>
          <p:nvPr/>
        </p:nvSpPr>
        <p:spPr>
          <a:xfrm>
            <a:off x="6671126" y="2771775"/>
            <a:ext cx="89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solver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167E74-FB04-F331-2B5F-1353DD0D9875}"/>
              </a:ext>
            </a:extLst>
          </p:cNvPr>
          <p:cNvSpPr txBox="1"/>
          <p:nvPr/>
        </p:nvSpPr>
        <p:spPr>
          <a:xfrm>
            <a:off x="9272761" y="2803525"/>
            <a:ext cx="152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n_estimators</a:t>
            </a:r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1FBBF1-D095-E5A6-E831-8FB03258CF1B}"/>
              </a:ext>
            </a:extLst>
          </p:cNvPr>
          <p:cNvSpPr txBox="1"/>
          <p:nvPr/>
        </p:nvSpPr>
        <p:spPr>
          <a:xfrm>
            <a:off x="2033496" y="4776846"/>
            <a:ext cx="106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criterion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7CA6B2-15FB-BFEA-4CBA-060BE313F523}"/>
              </a:ext>
            </a:extLst>
          </p:cNvPr>
          <p:cNvSpPr txBox="1"/>
          <p:nvPr/>
        </p:nvSpPr>
        <p:spPr>
          <a:xfrm>
            <a:off x="5664200" y="481493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kernel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6CE53A-8FF2-810A-DD70-E07C3ABC0E7E}"/>
              </a:ext>
            </a:extLst>
          </p:cNvPr>
          <p:cNvSpPr txBox="1"/>
          <p:nvPr/>
        </p:nvSpPr>
        <p:spPr>
          <a:xfrm>
            <a:off x="9408933" y="481000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773501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Evaluation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343352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Results</a:t>
            </a:r>
            <a:endParaRPr lang="en-PT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0DED7C-0713-68E3-62A8-04B0D93C4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5862022"/>
              </p:ext>
            </p:extLst>
          </p:nvPr>
        </p:nvGraphicFramePr>
        <p:xfrm>
          <a:off x="838200" y="1511575"/>
          <a:ext cx="10515600" cy="5049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9269">
                  <a:extLst>
                    <a:ext uri="{9D8B030D-6E8A-4147-A177-3AD203B41FA5}">
                      <a16:colId xmlns:a16="http://schemas.microsoft.com/office/drawing/2014/main" val="2454271202"/>
                    </a:ext>
                  </a:extLst>
                </a:gridCol>
                <a:gridCol w="2733773">
                  <a:extLst>
                    <a:ext uri="{9D8B030D-6E8A-4147-A177-3AD203B41FA5}">
                      <a16:colId xmlns:a16="http://schemas.microsoft.com/office/drawing/2014/main" val="2042977097"/>
                    </a:ext>
                  </a:extLst>
                </a:gridCol>
                <a:gridCol w="1536569">
                  <a:extLst>
                    <a:ext uri="{9D8B030D-6E8A-4147-A177-3AD203B41FA5}">
                      <a16:colId xmlns:a16="http://schemas.microsoft.com/office/drawing/2014/main" val="1060991217"/>
                    </a:ext>
                  </a:extLst>
                </a:gridCol>
                <a:gridCol w="2092751">
                  <a:extLst>
                    <a:ext uri="{9D8B030D-6E8A-4147-A177-3AD203B41FA5}">
                      <a16:colId xmlns:a16="http://schemas.microsoft.com/office/drawing/2014/main" val="3959308950"/>
                    </a:ext>
                  </a:extLst>
                </a:gridCol>
                <a:gridCol w="1489435">
                  <a:extLst>
                    <a:ext uri="{9D8B030D-6E8A-4147-A177-3AD203B41FA5}">
                      <a16:colId xmlns:a16="http://schemas.microsoft.com/office/drawing/2014/main" val="4041221498"/>
                    </a:ext>
                  </a:extLst>
                </a:gridCol>
                <a:gridCol w="663803">
                  <a:extLst>
                    <a:ext uri="{9D8B030D-6E8A-4147-A177-3AD203B41FA5}">
                      <a16:colId xmlns:a16="http://schemas.microsoft.com/office/drawing/2014/main" val="1524273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T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dirty="0"/>
                        <a:t>Optimal 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dirty="0"/>
                        <a:t>Train Set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dirty="0"/>
                        <a:t>Validation Set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dirty="0"/>
                        <a:t>Tes Set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dirty="0"/>
                        <a:t>r</a:t>
                      </a:r>
                      <a:r>
                        <a:rPr lang="en-PT" baseline="30000" dirty="0"/>
                        <a:t>2</a:t>
                      </a:r>
                      <a:endParaRPr lang="en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12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Benchmark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fit_intercept</a:t>
                      </a:r>
                      <a:r>
                        <a:rPr lang="en-GB" sz="1400" dirty="0"/>
                        <a:t>': True}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1.757e-22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1.440e+02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955.31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23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+Without outliers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fit_intercept</a:t>
                      </a:r>
                      <a:r>
                        <a:rPr lang="en-GB" sz="1400" dirty="0"/>
                        <a:t>': True}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2.552e-22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2.769e+02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724.34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80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b="1" dirty="0"/>
                        <a:t>+Numerical 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{'</a:t>
                      </a:r>
                      <a:r>
                        <a:rPr lang="en-GB" sz="1400" b="1" dirty="0" err="1"/>
                        <a:t>fit_intercept</a:t>
                      </a:r>
                      <a:r>
                        <a:rPr lang="en-GB" sz="1400" b="1" dirty="0"/>
                        <a:t>': True}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6.087e-22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5.321e-22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720.20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36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b="1" dirty="0"/>
                        <a:t>+Categorical feature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{'</a:t>
                      </a:r>
                      <a:r>
                        <a:rPr lang="en-GB" sz="1400" b="1" dirty="0" err="1"/>
                        <a:t>fit_intercept</a:t>
                      </a:r>
                      <a:r>
                        <a:rPr lang="en-GB" sz="1400" b="1" dirty="0"/>
                        <a:t>': True}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2.656e-22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2.654e-22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720.20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11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fit_intercept</a:t>
                      </a:r>
                      <a:r>
                        <a:rPr lang="en-GB" sz="1400" dirty="0"/>
                        <a:t>': True}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2.080e-23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1.948e-23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1255.56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758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b="1" dirty="0"/>
                        <a:t>Visual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{'</a:t>
                      </a:r>
                      <a:r>
                        <a:rPr lang="en-GB" sz="1400" b="1" dirty="0" err="1"/>
                        <a:t>fit_intercept</a:t>
                      </a:r>
                      <a:r>
                        <a:rPr lang="en-GB" sz="1400" b="1" dirty="0"/>
                        <a:t>': True}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2.627e-22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/>
                        <a:t>3.123e-22</a:t>
                      </a:r>
                      <a:endParaRPr lang="en-P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720.20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b="1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04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RFE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n_features_to_select</a:t>
                      </a:r>
                      <a:r>
                        <a:rPr lang="en-GB" sz="1400" dirty="0"/>
                        <a:t>': 2}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2.035e-24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1.300e-24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956.58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045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Ridge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{'solver': '</a:t>
                      </a:r>
                      <a:r>
                        <a:rPr lang="en-GB" sz="1400" dirty="0" err="1"/>
                        <a:t>lsqr</a:t>
                      </a:r>
                      <a:r>
                        <a:rPr lang="en-GB" sz="1400" dirty="0"/>
                        <a:t>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69905.775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234146.008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868.46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516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</a:t>
                      </a:r>
                      <a:r>
                        <a:rPr lang="en-GB" sz="1400" dirty="0" err="1"/>
                        <a:t>n_estimators</a:t>
                      </a:r>
                      <a:r>
                        <a:rPr lang="en-GB" sz="1400" dirty="0"/>
                        <a:t>’: 47}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170593.812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942381.917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1229.47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8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{'criterion': '</a:t>
                      </a:r>
                      <a:r>
                        <a:rPr lang="en-GB" sz="1400" dirty="0" err="1"/>
                        <a:t>poisson</a:t>
                      </a:r>
                      <a:r>
                        <a:rPr lang="en-GB" sz="1400" dirty="0"/>
                        <a:t>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2069561.357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1122.47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2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T" sz="1400" dirty="0"/>
                        <a:t>SVR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{'kernel': 'linear'}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53382624.904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54049912.779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7944.61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581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T" sz="1400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{'loss': '</a:t>
                      </a:r>
                      <a:r>
                        <a:rPr lang="en-GB" sz="1400" dirty="0" err="1"/>
                        <a:t>huber</a:t>
                      </a:r>
                      <a:r>
                        <a:rPr lang="en-GB" sz="1400" dirty="0"/>
                        <a:t>'}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9.089e+03</a:t>
                      </a:r>
                      <a:endParaRPr lang="en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949950.453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T" sz="1400" dirty="0"/>
                        <a:t>895.22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T" sz="1400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883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4840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PT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The objective was to perform a thorough analysis of the automobile dataset and build a machine learning model to predict a target variable (price).</a:t>
            </a:r>
          </a:p>
          <a:p>
            <a:pPr marL="0" indent="0">
              <a:buNone/>
            </a:pPr>
            <a:endParaRPr lang="en-PT" dirty="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7BD6E66-2014-3C67-7C29-B34A353C8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556094"/>
            <a:ext cx="7772400" cy="23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8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E6EDF3"/>
                </a:solidFill>
                <a:latin typeface="-apple-system"/>
              </a:rPr>
              <a:t>Conclusions &amp; Challenges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768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Conclusions &amp; Challenges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Conclusions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Best model: Linear Regression after outlier removal and feature selection;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Final mean prediction error: 720 euros;</a:t>
            </a:r>
          </a:p>
          <a:p>
            <a:pPr lvl="1"/>
            <a:r>
              <a:rPr lang="en-GB" dirty="0">
                <a:solidFill>
                  <a:srgbClr val="E6EDF3"/>
                </a:solidFill>
                <a:latin typeface="-apple-system"/>
              </a:rPr>
              <a:t>Explained variance: 0.99 (close to a perfect fit of 1);</a:t>
            </a:r>
          </a:p>
          <a:p>
            <a:pPr lvl="1"/>
            <a:endParaRPr lang="en-GB" dirty="0">
              <a:solidFill>
                <a:srgbClr val="E6EDF3"/>
              </a:solidFill>
              <a:latin typeface="-apple-system"/>
            </a:endParaRPr>
          </a:p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Challenges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Tabular data after working with images for th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e last 2 years;</a:t>
            </a:r>
          </a:p>
          <a:p>
            <a:pPr lvl="1"/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91911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PT" dirty="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Exploratory Data Analysis (EDA)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Missing Values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Data Distribution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 Variables Encoding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Outlier Removal</a:t>
            </a:r>
          </a:p>
          <a:p>
            <a:pPr lvl="1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Feature Engineering and Selection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Machine Learning Model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Evaluation and Interpretation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Conclusions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2827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5682" y="2766218"/>
            <a:ext cx="7400636" cy="1325563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Exploratory Data Analysis (EDA)</a:t>
            </a:r>
            <a:endParaRPr lang="en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92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Missing Values</a:t>
            </a:r>
            <a:endParaRPr lang="en-PT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F235E7-28AD-41AA-694E-A6D272326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90600" y="3761106"/>
            <a:ext cx="10515600" cy="135280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0776DB-B4BD-5345-2519-F3D2B89AA7E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Removed normalized losses (41 missing values);</a:t>
            </a:r>
          </a:p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Removed rows with missing price (4 rows);</a:t>
            </a:r>
          </a:p>
          <a:p>
            <a:r>
              <a:rPr lang="en-GB" dirty="0">
                <a:solidFill>
                  <a:srgbClr val="E6EDF3"/>
                </a:solidFill>
                <a:latin typeface="-apple-system"/>
              </a:rPr>
              <a:t>Used the column mean for the remaining missing values (14 entries).</a:t>
            </a: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  <a:p>
            <a:endParaRPr lang="en-GB" dirty="0">
              <a:solidFill>
                <a:srgbClr val="E6EDF3"/>
              </a:solidFill>
              <a:latin typeface="-apple-syste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F6DFE-C7BD-EBCE-A514-82294887F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386" y="623371"/>
            <a:ext cx="2910414" cy="21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0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Data Distribution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Unbalanced categorical;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Categorical variables convertible to numerical;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Price follows a power law distribution;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369DA-5C1E-8C76-F6D7-9D3725F5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78" y="3523761"/>
            <a:ext cx="3305905" cy="2653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D1D082-C476-7D16-6CB2-E276AEE2B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078" y="2436693"/>
            <a:ext cx="2863722" cy="233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305311-A55F-1F1F-B93E-62AC6610F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230" y="754752"/>
            <a:ext cx="2755341" cy="2318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AF115-131A-9381-6323-F42A6D082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3138" y="3523762"/>
            <a:ext cx="3305905" cy="26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48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Categorical Variables Encoding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5649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Replacement of string representation to numerical representation (number of doors and cylinders);</a:t>
            </a:r>
          </a:p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One</a:t>
            </a:r>
            <a:r>
              <a:rPr lang="en-GB" dirty="0">
                <a:solidFill>
                  <a:srgbClr val="E6EDF3"/>
                </a:solidFill>
                <a:latin typeface="-apple-system"/>
              </a:rPr>
              <a:t>-hot encoding for remaining categorical;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96065-7FE1-05AB-E08A-E13F8DE84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7078" y="2436693"/>
            <a:ext cx="2863722" cy="233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09F02-D6F2-6B4E-889B-693935C2C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230" y="754752"/>
            <a:ext cx="2755341" cy="231809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B359BD6-7AD1-00C2-9812-AB042B732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71926"/>
            <a:ext cx="7558164" cy="22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13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Outlier Removal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Only one value was considered an outlier (number of cylinders &gt; 12);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Some of the outliers detected in the box plot seem to follow a pattern;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6F42B-A715-47EE-F2A5-CC96F20D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97" y="3447198"/>
            <a:ext cx="3405902" cy="2498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83DEA-19F4-D71A-56F9-418A03BF8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877" y="3447198"/>
            <a:ext cx="3326245" cy="248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E6590-26A5-41D8-B99D-B51783FD1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556" y="3429000"/>
            <a:ext cx="3430712" cy="25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ompCars Dataset">
            <a:extLst>
              <a:ext uri="{FF2B5EF4-FFF2-40B4-BE49-F238E27FC236}">
                <a16:creationId xmlns:a16="http://schemas.microsoft.com/office/drawing/2014/main" id="{EF6B8867-44BB-3D66-E980-CDE32A5E72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7" r="48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79EB0-22DC-0E2A-4A47-7792EBE9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Correlations</a:t>
            </a:r>
            <a:endParaRPr lang="en-PT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6D129-2733-33EA-58D4-C6F0C8A49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12378" cy="435133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Some f</a:t>
            </a:r>
            <a:r>
              <a:rPr lang="en-GB" b="0" i="0" dirty="0">
                <a:solidFill>
                  <a:srgbClr val="E6EDF3"/>
                </a:solidFill>
                <a:effectLst/>
                <a:latin typeface="-apple-system"/>
              </a:rPr>
              <a:t>eatures not correlated with the price;</a:t>
            </a:r>
          </a:p>
          <a:p>
            <a:pPr algn="l"/>
            <a:r>
              <a:rPr lang="en-GB" dirty="0">
                <a:solidFill>
                  <a:srgbClr val="E6EDF3"/>
                </a:solidFill>
                <a:latin typeface="-apple-system"/>
              </a:rPr>
              <a:t>Correlations between independent variables (multicollinearity);</a:t>
            </a:r>
            <a:endParaRPr lang="en-GB" b="0" i="0" dirty="0">
              <a:solidFill>
                <a:srgbClr val="E6EDF3"/>
              </a:solidFill>
              <a:effectLst/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47A59-0251-0446-CF2D-F85A9387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560" y="877455"/>
            <a:ext cx="5490615" cy="52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8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971</Words>
  <Application>Microsoft Macintosh PowerPoint</Application>
  <PresentationFormat>Widescreen</PresentationFormat>
  <Paragraphs>185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-apple-system</vt:lpstr>
      <vt:lpstr>Apple Symbols</vt:lpstr>
      <vt:lpstr>Arial</vt:lpstr>
      <vt:lpstr>Calibri</vt:lpstr>
      <vt:lpstr>Calibri Light</vt:lpstr>
      <vt:lpstr>Menlo</vt:lpstr>
      <vt:lpstr>Office Theme</vt:lpstr>
      <vt:lpstr>Bosch Assessment Data Scientist</vt:lpstr>
      <vt:lpstr>Overview</vt:lpstr>
      <vt:lpstr>Summary</vt:lpstr>
      <vt:lpstr>Exploratory Data Analysis (EDA)</vt:lpstr>
      <vt:lpstr>Missing Values</vt:lpstr>
      <vt:lpstr>Data Distribution</vt:lpstr>
      <vt:lpstr>Categorical Variables Encoding</vt:lpstr>
      <vt:lpstr>Outlier Removal</vt:lpstr>
      <vt:lpstr>Correlations</vt:lpstr>
      <vt:lpstr>Correlations</vt:lpstr>
      <vt:lpstr>Feature Engineering and Selection</vt:lpstr>
      <vt:lpstr>Feature Selection</vt:lpstr>
      <vt:lpstr>Feature Engineering</vt:lpstr>
      <vt:lpstr>Features</vt:lpstr>
      <vt:lpstr>Machine Learning Model</vt:lpstr>
      <vt:lpstr>Model Selection</vt:lpstr>
      <vt:lpstr>Hyperparameter tuning</vt:lpstr>
      <vt:lpstr>Evaluation and Interpretation</vt:lpstr>
      <vt:lpstr>Results</vt:lpstr>
      <vt:lpstr>Conclusions &amp; Challenges</vt:lpstr>
      <vt:lpstr>Conclusions &amp; 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Bosch Assessment Data Scientist</dc:title>
  <dc:creator>Ana Rita Sabudin Nunes</dc:creator>
  <cp:lastModifiedBy>Ana Rita Sabudin Nunes</cp:lastModifiedBy>
  <cp:revision>18</cp:revision>
  <dcterms:created xsi:type="dcterms:W3CDTF">2023-10-31T10:10:01Z</dcterms:created>
  <dcterms:modified xsi:type="dcterms:W3CDTF">2023-11-01T17:18:28Z</dcterms:modified>
</cp:coreProperties>
</file>